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9" r:id="rId2"/>
    <p:sldId id="260" r:id="rId3"/>
    <p:sldId id="261" r:id="rId4"/>
    <p:sldId id="262" r:id="rId5"/>
    <p:sldId id="258" r:id="rId6"/>
    <p:sldId id="266" r:id="rId7"/>
    <p:sldId id="267" r:id="rId8"/>
    <p:sldId id="268" r:id="rId9"/>
    <p:sldId id="269" r:id="rId10"/>
    <p:sldId id="263" r:id="rId11"/>
    <p:sldId id="270" r:id="rId12"/>
    <p:sldId id="264" r:id="rId13"/>
    <p:sldId id="265" r:id="rId14"/>
    <p:sldId id="271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F893F0-B42F-42D8-8CDB-C17C1E6BACDE}">
  <a:tblStyle styleId="{62F893F0-B42F-42D8-8CDB-C17C1E6B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913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70FD61A-6108-D141-5763-D0825107F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251F6C36-2660-53B7-ED28-B2AB7B190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12112E5B-8DF5-2729-1974-333B82EAD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346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DF858ED-A80A-A3A5-A962-9F718FFF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110AB0D4-7AB6-3BDE-55A3-0A549305B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E6075436-32D4-A53A-1B6E-8D22F68B16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83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198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827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B4F5AD2-4410-9433-3621-2AC545B0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6E1AA16C-F9D7-CDC9-1DFC-1EEC858227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9DD24F0E-6CD3-787C-FD6B-A530BBB2B6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87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193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594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70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F794F9-A5CD-4D0F-87D2-917C8C902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EE9489F5-747D-171C-E75B-1E936EB529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651B865F-13C1-D66C-53A1-05B43A2E19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838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3602F3D-8D80-4CF6-0957-BAAD5593B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0B4F5F2D-CBD0-D2C0-7757-3B4520A0C0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1D92A0E9-5B28-2A1E-77FE-232F2C1FD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766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5569E70-87F3-1417-0AD3-594B6814D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27687A95-C743-1520-FF2A-544C84E73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86A43865-B0DE-4211-B7F6-66DEC9B70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364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F2C71E4-B827-6785-1D26-0707899C6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452FCDF5-F639-586F-1054-D545742189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73D45EFA-9AE1-AEB0-F5EF-587651E96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337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C0FE1E-8AA2-5FCE-B866-E5672922A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534190b2_1_0:notes">
            <a:extLst>
              <a:ext uri="{FF2B5EF4-FFF2-40B4-BE49-F238E27FC236}">
                <a16:creationId xmlns:a16="http://schemas.microsoft.com/office/drawing/2014/main" id="{500BACFE-5D42-5FCC-2F0F-50D1FBDCD9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534190b2_1_0:notes">
            <a:extLst>
              <a:ext uri="{FF2B5EF4-FFF2-40B4-BE49-F238E27FC236}">
                <a16:creationId xmlns:a16="http://schemas.microsoft.com/office/drawing/2014/main" id="{037B8264-1C96-196C-91D2-D1C0250720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17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46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3861165232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BOM MASTER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SAPMZBPP0020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ZBPP0020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2024. 10.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31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BOM</a:t>
            </a:r>
            <a:r>
              <a:rPr lang="ko-KR" altLang="en-US" sz="1000" dirty="0"/>
              <a:t> </a:t>
            </a:r>
            <a:r>
              <a:rPr lang="en-US" altLang="ko-KR" sz="1000" dirty="0"/>
              <a:t>MASTER </a:t>
            </a:r>
            <a:r>
              <a:rPr lang="ko-KR" altLang="en-US" sz="1000" dirty="0"/>
              <a:t>데이터 생성</a:t>
            </a:r>
            <a:r>
              <a:rPr lang="en-US" altLang="ko-KR" sz="1000" dirty="0"/>
              <a:t>, </a:t>
            </a:r>
            <a:r>
              <a:rPr lang="ko-KR" altLang="en-US" sz="1000" dirty="0"/>
              <a:t>수정</a:t>
            </a:r>
            <a:r>
              <a:rPr lang="en-US" altLang="ko-KR" sz="1000" dirty="0"/>
              <a:t>, </a:t>
            </a:r>
            <a:r>
              <a:rPr lang="ko-KR" altLang="en-US" sz="1000" dirty="0"/>
              <a:t>조회</a:t>
            </a:r>
            <a:r>
              <a:rPr lang="en-US" altLang="ko-KR" sz="1000" dirty="0"/>
              <a:t>, </a:t>
            </a:r>
            <a:r>
              <a:rPr lang="ko-KR" altLang="en-US" sz="1000" dirty="0"/>
              <a:t>삭제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조회 조건에 따라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BOM</a:t>
            </a:r>
            <a:r>
              <a:rPr lang="ko-KR" altLang="en-US" sz="1000" dirty="0"/>
              <a:t> 데이터를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조회된 </a:t>
            </a:r>
            <a:r>
              <a:rPr lang="en-US" altLang="ko-KR" sz="1000" dirty="0"/>
              <a:t>ALV</a:t>
            </a:r>
            <a:r>
              <a:rPr lang="ko-KR" altLang="en-US" sz="1000" dirty="0"/>
              <a:t>에서 하나의 행을 선택 후 수정 버튼을 누를 경우 해당 데이터를 수정할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조회된 </a:t>
            </a:r>
            <a:r>
              <a:rPr lang="en-US" altLang="ko-KR" sz="1000" dirty="0"/>
              <a:t>ALV</a:t>
            </a:r>
            <a:r>
              <a:rPr lang="ko-KR" altLang="en-US" sz="1000" dirty="0"/>
              <a:t>에서 하나의 행을 선택 후 삭제 버튼을 누를 경우 해당 데이터의 삭제플래그가 변경된다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생성 버튼을 누를 경우 신규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BOM </a:t>
            </a:r>
            <a:r>
              <a:rPr lang="ko-KR" altLang="en-US" sz="1000" dirty="0"/>
              <a:t>데이터를 생성할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생성 및 수정 시 자재 번호 </a:t>
            </a:r>
            <a:r>
              <a:rPr lang="en-US" altLang="ko-KR" sz="1000" dirty="0"/>
              <a:t>SEARCH HELP</a:t>
            </a:r>
            <a:r>
              <a:rPr lang="ko-KR" altLang="en-US" sz="1000" dirty="0"/>
              <a:t>를</a:t>
            </a:r>
            <a:r>
              <a:rPr lang="en-US" altLang="ko-KR" sz="1000" dirty="0"/>
              <a:t> </a:t>
            </a:r>
            <a:r>
              <a:rPr lang="ko-KR" altLang="en-US" sz="1000" dirty="0"/>
              <a:t>통해 자재 번호</a:t>
            </a:r>
            <a:r>
              <a:rPr lang="en-US" altLang="ko-KR" sz="1000" dirty="0"/>
              <a:t>, </a:t>
            </a:r>
            <a:r>
              <a:rPr lang="ko-KR" altLang="en-US" sz="1000" dirty="0"/>
              <a:t>자재 이름</a:t>
            </a:r>
            <a:r>
              <a:rPr lang="en-US" altLang="ko-KR" sz="1000" dirty="0"/>
              <a:t>, </a:t>
            </a:r>
            <a:r>
              <a:rPr lang="ko-KR" altLang="en-US" sz="1000" dirty="0"/>
              <a:t>단위를 자동으로 입력할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en-US" altLang="ko-KR" sz="1000" dirty="0"/>
              <a:t>BOM 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(ZTBPP0070), BOM 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(ZTBPP0071), n  </a:t>
            </a:r>
            <a:r>
              <a:rPr lang="ko-KR" altLang="en-US" sz="1000" dirty="0"/>
              <a:t>자재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(ZTBMM1010), </a:t>
            </a:r>
            <a:r>
              <a:rPr lang="ko-KR" altLang="en-US" sz="1000" dirty="0"/>
              <a:t>사원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(ZTBSD1030), </a:t>
            </a:r>
            <a:r>
              <a:rPr lang="ko-KR" altLang="en-US" sz="1000" dirty="0"/>
              <a:t>자재 </a:t>
            </a:r>
            <a:r>
              <a:rPr lang="en-US" altLang="ko-KR" sz="1000" dirty="0"/>
              <a:t>TEXT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 (ZTBMM1011)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87"/>
          <a:stretch/>
        </p:blipFill>
        <p:spPr>
          <a:xfrm>
            <a:off x="4494775" y="1541092"/>
            <a:ext cx="3561602" cy="1351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55" y="2844900"/>
            <a:ext cx="3544868" cy="1372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68" y="3903190"/>
            <a:ext cx="3529268" cy="11654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4494775" y="1619249"/>
            <a:ext cx="149615" cy="736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4644390" y="1619359"/>
            <a:ext cx="149615" cy="736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4488681" y="2716530"/>
            <a:ext cx="2155959" cy="730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 flipV="1">
            <a:off x="6713220" y="2273213"/>
            <a:ext cx="1173480" cy="4563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86" y="2693549"/>
            <a:ext cx="1187229" cy="140845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E8C296-EE23-30BE-AAF9-D7CE6245F8C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565368" y="2205991"/>
            <a:ext cx="1293" cy="510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5439637" y="2130529"/>
            <a:ext cx="258217" cy="730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3">
            <a:extLst>
              <a:ext uri="{FF2B5EF4-FFF2-40B4-BE49-F238E27FC236}">
                <a16:creationId xmlns:a16="http://schemas.microsoft.com/office/drawing/2014/main" id="{4BE8C296-EE23-30BE-AAF9-D7CE6245F8CF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>
            <a:off x="5697854" y="2167046"/>
            <a:ext cx="1015366" cy="334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6344678" y="3421379"/>
            <a:ext cx="228842" cy="1036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7299960" y="4417695"/>
            <a:ext cx="228842" cy="104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Straight Arrow Connector 13">
            <a:extLst>
              <a:ext uri="{FF2B5EF4-FFF2-40B4-BE49-F238E27FC236}">
                <a16:creationId xmlns:a16="http://schemas.microsoft.com/office/drawing/2014/main" id="{4BE8C296-EE23-30BE-AAF9-D7CE6245F8CF}"/>
              </a:ext>
            </a:extLst>
          </p:cNvPr>
          <p:cNvCxnSpPr>
            <a:cxnSpLocks/>
            <a:stCxn id="22" idx="1"/>
            <a:endCxn id="27" idx="1"/>
          </p:cNvCxnSpPr>
          <p:nvPr/>
        </p:nvCxnSpPr>
        <p:spPr>
          <a:xfrm rot="10800000" flipV="1">
            <a:off x="6235834" y="3473192"/>
            <a:ext cx="108844" cy="319398"/>
          </a:xfrm>
          <a:prstGeom prst="bentConnector3">
            <a:avLst>
              <a:gd name="adj1" fmla="val 31002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6235834" y="3737326"/>
            <a:ext cx="1145406" cy="1105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EB36DA-7954-1DEE-D579-3DDE15DB532D}"/>
              </a:ext>
            </a:extLst>
          </p:cNvPr>
          <p:cNvSpPr/>
          <p:nvPr/>
        </p:nvSpPr>
        <p:spPr>
          <a:xfrm>
            <a:off x="7299960" y="4716367"/>
            <a:ext cx="370840" cy="893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Straight Arrow Connector 13">
            <a:extLst>
              <a:ext uri="{FF2B5EF4-FFF2-40B4-BE49-F238E27FC236}">
                <a16:creationId xmlns:a16="http://schemas.microsoft.com/office/drawing/2014/main" id="{4BE8C296-EE23-30BE-AAF9-D7CE6245F8CF}"/>
              </a:ext>
            </a:extLst>
          </p:cNvPr>
          <p:cNvCxnSpPr>
            <a:cxnSpLocks/>
            <a:stCxn id="29" idx="3"/>
            <a:endCxn id="3" idx="2"/>
          </p:cNvCxnSpPr>
          <p:nvPr/>
        </p:nvCxnSpPr>
        <p:spPr>
          <a:xfrm flipV="1">
            <a:off x="7670800" y="4102002"/>
            <a:ext cx="525801" cy="65902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92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91219E3-1A4A-42E0-F483-ADCC21204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2A49D42D-A6B6-EAF9-4D1C-E4DF9C1B4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656818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공정 관리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ZBBPP0050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ZBBPP0050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보리보리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2024. 12. 02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1D9FE781-B8A6-618B-D533-3896CF16AC9F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962CF7D4-B7A3-CA49-4F06-6963B3C0E6E6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2790A509-32EA-7345-D69A-B7B0A39D9A20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033-E059-CD7E-368F-0EDAAE46BCE4}"/>
              </a:ext>
            </a:extLst>
          </p:cNvPr>
          <p:cNvSpPr txBox="1"/>
          <p:nvPr/>
        </p:nvSpPr>
        <p:spPr>
          <a:xfrm>
            <a:off x="74352" y="1512265"/>
            <a:ext cx="42684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공정 관리 배치 </a:t>
            </a:r>
            <a:r>
              <a:rPr lang="ko-KR" altLang="en-US" sz="1000" dirty="0"/>
              <a:t>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공정과정에 따라 </a:t>
            </a:r>
            <a:r>
              <a:rPr lang="ko-KR" altLang="en-US" sz="1000" dirty="0" err="1"/>
              <a:t>생산오더</a:t>
            </a:r>
            <a:r>
              <a:rPr lang="en-US" altLang="ko-KR" sz="1000" dirty="0"/>
              <a:t>,</a:t>
            </a:r>
            <a:r>
              <a:rPr lang="ko-KR" altLang="en-US" sz="1000" dirty="0"/>
              <a:t> 자재현황</a:t>
            </a:r>
            <a:r>
              <a:rPr lang="en-US" altLang="ko-KR" sz="1000" dirty="0"/>
              <a:t>, </a:t>
            </a:r>
            <a:r>
              <a:rPr lang="ko-KR" altLang="en-US" sz="1000" dirty="0"/>
              <a:t>자재문서</a:t>
            </a:r>
            <a:r>
              <a:rPr lang="en-US" altLang="ko-KR" sz="1000" dirty="0"/>
              <a:t>, </a:t>
            </a:r>
            <a:r>
              <a:rPr lang="ko-KR" altLang="en-US" sz="1000" dirty="0"/>
              <a:t>전표 테이블에 정보 </a:t>
            </a:r>
            <a:r>
              <a:rPr lang="en-US" altLang="ko-KR" sz="1000" dirty="0"/>
              <a:t>UPDATE </a:t>
            </a:r>
            <a:r>
              <a:rPr lang="ko-KR" altLang="en-US" sz="1000" dirty="0"/>
              <a:t>및 </a:t>
            </a:r>
            <a:r>
              <a:rPr lang="en-US" altLang="ko-KR" sz="1000" dirty="0"/>
              <a:t>INSERT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생산오더</a:t>
            </a:r>
            <a:r>
              <a:rPr lang="ko-KR" altLang="en-US" sz="1000" dirty="0"/>
              <a:t>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(ZTBPP0030)</a:t>
            </a:r>
          </a:p>
          <a:p>
            <a:r>
              <a:rPr lang="ko-KR" altLang="en-US" sz="1000" dirty="0" err="1"/>
              <a:t>생산오더</a:t>
            </a:r>
            <a:r>
              <a:rPr lang="ko-KR" altLang="en-US" sz="1000" dirty="0"/>
              <a:t>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(ZTBPP0031)</a:t>
            </a:r>
          </a:p>
          <a:p>
            <a:r>
              <a:rPr lang="ko-KR" altLang="en-US" sz="1000" dirty="0"/>
              <a:t>자재현황 테이블 </a:t>
            </a:r>
            <a:r>
              <a:rPr lang="en-US" altLang="ko-KR" sz="1000" dirty="0"/>
              <a:t>(ZTBMM0030)</a:t>
            </a:r>
          </a:p>
          <a:p>
            <a:r>
              <a:rPr lang="ko-KR" altLang="en-US" sz="1000" dirty="0"/>
              <a:t>자재문서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(ZTBMM0040)</a:t>
            </a:r>
          </a:p>
          <a:p>
            <a:r>
              <a:rPr lang="ko-KR" altLang="en-US" sz="1000" dirty="0"/>
              <a:t>자재문서 </a:t>
            </a:r>
            <a:r>
              <a:rPr lang="en-US" altLang="ko-KR" sz="1000" dirty="0"/>
              <a:t>ITEM</a:t>
            </a:r>
            <a:r>
              <a:rPr lang="ko-KR" altLang="en-US" sz="1000" dirty="0"/>
              <a:t> 테이블 </a:t>
            </a:r>
            <a:r>
              <a:rPr lang="en-US" altLang="ko-KR" sz="1000" dirty="0"/>
              <a:t>(ZTBMM0041)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1F0A1-2393-39C8-1075-DFAAC118DE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86" r="18225"/>
          <a:stretch/>
        </p:blipFill>
        <p:spPr>
          <a:xfrm>
            <a:off x="4448875" y="1493375"/>
            <a:ext cx="4101099" cy="36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9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26DD94D-4FA5-7274-4D29-E19A94133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94403059-4A77-C76C-F6AE-79FE02BF8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922198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배치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ZBRPP0051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ZBRPP0051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보리보리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2024. 11 .30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B1349472-DA79-72D8-AFBA-C79C44082C9C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5460D489-3DA5-44EC-97FA-BF2D6284ABD6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3649D4B8-E4A2-2121-4A97-2EE6BEBB925D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F3A47-DD82-20EE-A178-951FEFBC6842}"/>
              </a:ext>
            </a:extLst>
          </p:cNvPr>
          <p:cNvSpPr txBox="1"/>
          <p:nvPr/>
        </p:nvSpPr>
        <p:spPr>
          <a:xfrm>
            <a:off x="74352" y="1512265"/>
            <a:ext cx="42684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검수 처리 </a:t>
            </a:r>
            <a:r>
              <a:rPr lang="ko-KR" altLang="en-US" sz="1000" dirty="0"/>
              <a:t>프로그램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1.      </a:t>
            </a:r>
            <a:r>
              <a:rPr lang="ko-KR" altLang="en-US" sz="1000" dirty="0"/>
              <a:t>검색 조건을 입력하고 해당 정보 표시</a:t>
            </a:r>
            <a:endParaRPr lang="en-US" altLang="ko-KR" sz="1000" dirty="0"/>
          </a:p>
          <a:p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생산오더</a:t>
            </a:r>
            <a:r>
              <a:rPr lang="ko-KR" altLang="en-US" sz="1000" dirty="0"/>
              <a:t>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(ZTBPP0030)</a:t>
            </a:r>
          </a:p>
          <a:p>
            <a:r>
              <a:rPr lang="ko-KR" altLang="en-US" sz="1000" dirty="0" err="1"/>
              <a:t>생산오더</a:t>
            </a:r>
            <a:r>
              <a:rPr lang="ko-KR" altLang="en-US" sz="1000" dirty="0"/>
              <a:t>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(ZTBPP0031)</a:t>
            </a:r>
          </a:p>
          <a:p>
            <a:r>
              <a:rPr lang="ko-KR" altLang="en-US" sz="1000" dirty="0"/>
              <a:t>자재현황 테이블 </a:t>
            </a:r>
            <a:r>
              <a:rPr lang="en-US" altLang="ko-KR" sz="1000" dirty="0"/>
              <a:t>(ZTBMM0030)</a:t>
            </a:r>
          </a:p>
          <a:p>
            <a:r>
              <a:rPr lang="ko-KR" altLang="en-US" sz="1000" dirty="0"/>
              <a:t>자재문서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(ZTBMM0040)</a:t>
            </a:r>
          </a:p>
          <a:p>
            <a:r>
              <a:rPr lang="ko-KR" altLang="en-US" sz="1000" dirty="0"/>
              <a:t>자재문서 </a:t>
            </a:r>
            <a:r>
              <a:rPr lang="en-US" altLang="ko-KR" sz="1000" dirty="0"/>
              <a:t>ITEM</a:t>
            </a:r>
            <a:r>
              <a:rPr lang="ko-KR" altLang="en-US" sz="1000" dirty="0"/>
              <a:t> 테이블 </a:t>
            </a:r>
            <a:r>
              <a:rPr lang="en-US" altLang="ko-KR" sz="1000" dirty="0"/>
              <a:t>(ZTBMM0041)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(ZTBFI0030)</a:t>
            </a:r>
          </a:p>
          <a:p>
            <a:r>
              <a:rPr lang="ko-KR" altLang="en-US" sz="1000" dirty="0"/>
              <a:t>전표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(ZTBFI0031)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DBD4ED-252C-964A-B742-ED1D7D40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1" t="4022" r="2141" b="8646"/>
          <a:stretch/>
        </p:blipFill>
        <p:spPr>
          <a:xfrm>
            <a:off x="4456674" y="1493100"/>
            <a:ext cx="4612974" cy="23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7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1044802481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 실적 조회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 실적 조회 프로그램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12. 03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FIORI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/>
              <a:t>판매계획연도</a:t>
            </a:r>
            <a:r>
              <a:rPr lang="en-US" altLang="ko-KR" sz="1000" dirty="0"/>
              <a:t>, </a:t>
            </a:r>
            <a:r>
              <a:rPr lang="ko-KR" altLang="en-US" sz="1000" dirty="0"/>
              <a:t>생산라인 별 불량률 조회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판매계획연도와 생산라인을 선택하면 그에 따른 전체 제품 별 불량률과 불량품 수량이 차트로 표시된다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조회 조건에 따른 생산 완료된 생산 내역 데이터가 테이블에 표시된다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검수내역관리 테이블 </a:t>
            </a:r>
            <a:r>
              <a:rPr lang="en-US" altLang="ko-KR" sz="1000" dirty="0"/>
              <a:t>(ZTBPP0040), </a:t>
            </a:r>
            <a:r>
              <a:rPr lang="ko-KR" altLang="en-US" sz="1000" dirty="0"/>
              <a:t>자재 </a:t>
            </a:r>
            <a:r>
              <a:rPr lang="en-US" altLang="ko-KR" sz="1000" dirty="0"/>
              <a:t>TEXT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(ZTBMM1011), n    </a:t>
            </a:r>
            <a:r>
              <a:rPr lang="ko-KR" altLang="en-US" sz="1000" dirty="0"/>
              <a:t>창고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(ZTBMM1030)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37" y="1561961"/>
            <a:ext cx="2713699" cy="22896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51" y="2853816"/>
            <a:ext cx="2706298" cy="22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2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144998488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 계획 조회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 계획 조회 프로그램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12. 03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FIORI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/>
              <a:t>생산 계획 데이터 조회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Font typeface="Arial"/>
              <a:buAutoNum type="arabicPeriod"/>
            </a:pPr>
            <a:r>
              <a:rPr lang="ko-KR" altLang="en-US" sz="1000" dirty="0"/>
              <a:t>판매계획연도와 창고 명을 선택하면 그에 따른 생산 계획 데이터가 테이블에 표시된다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생산계획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(ZTBPP0010), </a:t>
            </a:r>
            <a:r>
              <a:rPr lang="ko-KR" altLang="en-US" sz="1000" dirty="0"/>
              <a:t>창고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(ZTBMM1030)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37" y="1598481"/>
            <a:ext cx="3668944" cy="20908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38" y="3052689"/>
            <a:ext cx="3661064" cy="2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5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8C0609A-0818-73E5-3BB5-B5C01E537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623E4025-5EB8-D026-0289-EB1B4B7DFE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2394628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제조 환경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제조 환경 조회 프로그램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보리보리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12 .02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FIORI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7EA0F89C-5351-3186-9B71-18C469B2B39C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9E4B2520-21B7-CC17-F061-1254A4E5ADCE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A67A6EC7-86B8-3396-26EF-224321CB811C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1E8C3-D8E3-E8B2-1449-71F5720FFF08}"/>
              </a:ext>
            </a:extLst>
          </p:cNvPr>
          <p:cNvSpPr txBox="1"/>
          <p:nvPr/>
        </p:nvSpPr>
        <p:spPr>
          <a:xfrm>
            <a:off x="74352" y="1512265"/>
            <a:ext cx="4268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제조 환경 조회 </a:t>
            </a:r>
            <a:r>
              <a:rPr lang="ko-KR" altLang="en-US" sz="1000" dirty="0"/>
              <a:t>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년도에 따른 온도</a:t>
            </a:r>
            <a:r>
              <a:rPr lang="en-US" altLang="ko-KR" sz="1000" dirty="0"/>
              <a:t>,</a:t>
            </a:r>
            <a:r>
              <a:rPr lang="ko-KR" altLang="en-US" sz="1000" dirty="0"/>
              <a:t> 습도</a:t>
            </a:r>
            <a:r>
              <a:rPr lang="en-US" altLang="ko-KR" sz="1000" dirty="0"/>
              <a:t>, </a:t>
            </a:r>
            <a:r>
              <a:rPr lang="ko-KR" altLang="en-US" sz="1000" dirty="0"/>
              <a:t>불량품</a:t>
            </a:r>
            <a:r>
              <a:rPr lang="en-US" altLang="ko-KR" sz="1000" dirty="0"/>
              <a:t>/</a:t>
            </a:r>
            <a:r>
              <a:rPr lang="ko-KR" altLang="en-US" sz="1000" dirty="0"/>
              <a:t>완제품 차트 표시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/>
              <a:t>검수 관리</a:t>
            </a:r>
            <a:r>
              <a:rPr lang="en-US" altLang="ko-KR" sz="1000"/>
              <a:t>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(ZTBPP0040)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70B84C-0269-2E3A-742D-2161D58D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1" r="4453"/>
          <a:stretch/>
        </p:blipFill>
        <p:spPr>
          <a:xfrm>
            <a:off x="4456675" y="1512265"/>
            <a:ext cx="4671600" cy="28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9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>
            <p:extLst>
              <p:ext uri="{D42A27DB-BD31-4B8C-83A1-F6EECF244321}">
                <p14:modId xmlns:p14="http://schemas.microsoft.com/office/powerpoint/2010/main" val="943536868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MRP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실행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SAPMZBPP0080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ZBPP0080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2024. 11.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19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19" y="1431618"/>
            <a:ext cx="44070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MRP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생산 계획의 생산 예정 제품과 그에 따른 반제품 데이터가 함께 조회된다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000" dirty="0"/>
              <a:t>"</a:t>
            </a:r>
            <a:r>
              <a:rPr lang="ko-KR" altLang="en-US" sz="1000" dirty="0"/>
              <a:t>자재 소요량 산출</a:t>
            </a:r>
            <a:r>
              <a:rPr lang="en-US" altLang="ko-KR" sz="1000" dirty="0"/>
              <a:t>' </a:t>
            </a:r>
            <a:r>
              <a:rPr lang="ko-KR" altLang="en-US" sz="1000" dirty="0"/>
              <a:t>버튼 클릭 시 각 생산 제품에 대한 구매 자재 소요량이 계산된다</a:t>
            </a:r>
            <a:r>
              <a:rPr lang="en-US" altLang="ko-KR" sz="1000" dirty="0"/>
              <a:t>. </a:t>
            </a:r>
            <a:r>
              <a:rPr lang="ko-KR" altLang="en-US" sz="1000" dirty="0"/>
              <a:t>구매 자재 소요량</a:t>
            </a:r>
            <a:r>
              <a:rPr lang="en-US" altLang="ko-KR" sz="1000" dirty="0"/>
              <a:t>, </a:t>
            </a:r>
            <a:r>
              <a:rPr lang="ko-KR" altLang="en-US" sz="1000" dirty="0"/>
              <a:t>정기 구매에 대한 입고 </a:t>
            </a:r>
            <a:r>
              <a:rPr lang="ko-KR" altLang="en-US" sz="1000" dirty="0" err="1"/>
              <a:t>예정량</a:t>
            </a:r>
            <a:r>
              <a:rPr lang="en-US" altLang="ko-KR" sz="1000" dirty="0"/>
              <a:t>, </a:t>
            </a:r>
            <a:r>
              <a:rPr lang="ko-KR" altLang="en-US" sz="1000" dirty="0"/>
              <a:t>현 재고 현황을 고려하여 예상보유재고량 데이터를 계산한다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000" dirty="0"/>
              <a:t>"</a:t>
            </a:r>
            <a:r>
              <a:rPr lang="ko-KR" altLang="en-US" sz="1000" dirty="0"/>
              <a:t>소요량 계산이 완료된 상태에서 </a:t>
            </a:r>
            <a:r>
              <a:rPr lang="en-US" altLang="ko-KR" sz="1000" dirty="0"/>
              <a:t>'</a:t>
            </a:r>
            <a:r>
              <a:rPr lang="ko-KR" altLang="en-US" sz="1000" dirty="0"/>
              <a:t>계획 </a:t>
            </a:r>
            <a:r>
              <a:rPr lang="ko-KR" altLang="en-US" sz="1000" dirty="0" err="1"/>
              <a:t>발주량</a:t>
            </a:r>
            <a:r>
              <a:rPr lang="ko-KR" altLang="en-US" sz="1000" dirty="0"/>
              <a:t> 산출</a:t>
            </a:r>
            <a:r>
              <a:rPr lang="en-US" altLang="ko-KR" sz="1000" dirty="0"/>
              <a:t>' </a:t>
            </a:r>
            <a:r>
              <a:rPr lang="ko-KR" altLang="en-US" sz="1000" dirty="0"/>
              <a:t>버튼 클릭 시 계획주문발주량과 계획주문입고량 데이터를 계산한다</a:t>
            </a:r>
            <a:r>
              <a:rPr lang="en-US" altLang="ko-KR" sz="1000" dirty="0"/>
              <a:t>. </a:t>
            </a:r>
            <a:r>
              <a:rPr lang="ko-KR" altLang="en-US" sz="1000" dirty="0"/>
              <a:t>각 자재 별 리드 타임과 예상보유재고량 필드의 마이너스 데이터를 고려하여 전체 계획에 대한 생산과 구매 계획이 수립된다</a:t>
            </a:r>
            <a:r>
              <a:rPr lang="en-US" altLang="ko-KR" sz="1000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계획 </a:t>
            </a:r>
            <a:r>
              <a:rPr lang="ko-KR" altLang="en-US" sz="1000" dirty="0" err="1"/>
              <a:t>발주량</a:t>
            </a:r>
            <a:r>
              <a:rPr lang="ko-KR" altLang="en-US" sz="1000" dirty="0"/>
              <a:t> 산출 완료 후에 해당 생산계획에 대한 생산 요청 데이터가 일괄 생성된다</a:t>
            </a:r>
            <a:r>
              <a:rPr lang="en-US" altLang="ko-KR" sz="1000" dirty="0"/>
              <a:t>."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en-US" altLang="ko-KR" sz="1000" dirty="0"/>
              <a:t>MRP </a:t>
            </a:r>
            <a:r>
              <a:rPr lang="ko-KR" altLang="en-US" sz="1000" dirty="0"/>
              <a:t>결과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(ZTBPP0081), MRP </a:t>
            </a:r>
            <a:r>
              <a:rPr lang="ko-KR" altLang="en-US" sz="1000" dirty="0"/>
              <a:t>결과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(ZTBPP0080), </a:t>
            </a:r>
            <a:r>
              <a:rPr lang="ko-KR" altLang="en-US" sz="1000" dirty="0"/>
              <a:t>생산계획</a:t>
            </a:r>
            <a:r>
              <a:rPr lang="en-US" altLang="ko-KR" sz="1000" dirty="0"/>
              <a:t> 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(ZTBPP0010), </a:t>
            </a:r>
            <a:r>
              <a:rPr lang="ko-KR" altLang="en-US" sz="1000" dirty="0"/>
              <a:t>생산계획</a:t>
            </a:r>
            <a:r>
              <a:rPr lang="en-US" altLang="ko-KR" sz="1000" dirty="0"/>
              <a:t> 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(ZTBPP0011), </a:t>
            </a:r>
            <a:r>
              <a:rPr lang="ko-KR" altLang="en-US" sz="1000" dirty="0"/>
              <a:t>재고 현황 </a:t>
            </a:r>
            <a:r>
              <a:rPr lang="en-US" altLang="ko-KR" sz="1000" dirty="0"/>
              <a:t>DATA </a:t>
            </a:r>
            <a:r>
              <a:rPr lang="ko-KR" altLang="en-US" sz="1000" dirty="0"/>
              <a:t>관리 테이블</a:t>
            </a:r>
            <a:r>
              <a:rPr lang="en-US" altLang="ko-KR" sz="1000" dirty="0"/>
              <a:t> (ZTBMM0030), </a:t>
            </a:r>
            <a:r>
              <a:rPr lang="ko-KR" altLang="en-US" sz="1000" dirty="0" err="1"/>
              <a:t>생산요청</a:t>
            </a:r>
            <a:r>
              <a:rPr lang="ko-KR" altLang="en-US" sz="1000" dirty="0"/>
              <a:t>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(ZTBPP0020), </a:t>
            </a:r>
            <a:r>
              <a:rPr lang="ko-KR" altLang="en-US" sz="1000" dirty="0" err="1"/>
              <a:t>생산요청</a:t>
            </a:r>
            <a:r>
              <a:rPr lang="ko-KR" altLang="en-US" sz="1000" dirty="0"/>
              <a:t>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(ZTBPP0021), </a:t>
            </a:r>
            <a:r>
              <a:rPr lang="ko-KR" altLang="en-US" sz="1000" dirty="0"/>
              <a:t>자재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(ZTBMM1010), </a:t>
            </a:r>
            <a:r>
              <a:rPr lang="ko-KR" altLang="en-US" sz="1000" dirty="0"/>
              <a:t>창고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(ZTBMM1030).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957" r="4269" b="2564"/>
          <a:stretch/>
        </p:blipFill>
        <p:spPr>
          <a:xfrm>
            <a:off x="4922519" y="1351500"/>
            <a:ext cx="3855721" cy="37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2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-75" y="-25"/>
          <a:ext cx="9144025" cy="14934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MRP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결과 조회 및 구매요청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ZBRPP0030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ZBRPP0030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2024.11.23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MRP</a:t>
            </a:r>
            <a:r>
              <a:rPr lang="ko-KR" altLang="en-US" sz="1000" dirty="0"/>
              <a:t> 결과 데이터 조회</a:t>
            </a:r>
            <a:r>
              <a:rPr lang="en-US" altLang="ko-KR" sz="1000" dirty="0"/>
              <a:t>, </a:t>
            </a:r>
            <a:r>
              <a:rPr lang="ko-KR" altLang="en-US" sz="1000" dirty="0"/>
              <a:t>일괄 구매요청 데이터 생성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검색 조건에 따른 </a:t>
            </a:r>
            <a:r>
              <a:rPr lang="en-US" altLang="ko-KR" sz="1000" dirty="0"/>
              <a:t>MRP </a:t>
            </a:r>
            <a:r>
              <a:rPr lang="ko-KR" altLang="en-US" sz="1000" dirty="0"/>
              <a:t>결과 데이터가 조회된다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000" dirty="0"/>
              <a:t>‘</a:t>
            </a:r>
            <a:r>
              <a:rPr lang="ko-KR" altLang="en-US" sz="1000" dirty="0" err="1"/>
              <a:t>구매요청화면으로이동</a:t>
            </a:r>
            <a:r>
              <a:rPr lang="en-US" altLang="ko-KR" sz="1000" dirty="0"/>
              <a:t>' </a:t>
            </a:r>
            <a:r>
              <a:rPr lang="ko-KR" altLang="en-US" sz="1000" dirty="0"/>
              <a:t>버튼 클릭 시 구매 요청 필요 데이터 조회 화면으로 이동한다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생산 주차의 자재별 구매 필요 수량 데이터가 조회된다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구매 요청</a:t>
            </a:r>
            <a:r>
              <a:rPr lang="en-US" altLang="ko-KR" sz="1000" dirty="0"/>
              <a:t>' </a:t>
            </a:r>
            <a:r>
              <a:rPr lang="ko-KR" altLang="en-US" sz="1000" dirty="0"/>
              <a:t>버튼 클릭 시 해당 구매 필요 데이터에 대한 구매요청 데이터가 일괄 생성된다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en-US" altLang="ko-KR" sz="1000" dirty="0"/>
              <a:t> MRP </a:t>
            </a:r>
            <a:r>
              <a:rPr lang="ko-KR" altLang="en-US" sz="1000" dirty="0"/>
              <a:t>결과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(ZTBPP0080), MRP </a:t>
            </a:r>
            <a:r>
              <a:rPr lang="ko-KR" altLang="en-US" sz="1000" dirty="0"/>
              <a:t>결과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(ZTBPP0081), </a:t>
            </a:r>
            <a:r>
              <a:rPr lang="ko-KR" altLang="en-US" sz="1000" dirty="0"/>
              <a:t>구매요청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(ZTBMM0010), </a:t>
            </a:r>
            <a:r>
              <a:rPr lang="ko-KR" altLang="en-US" sz="1000" dirty="0"/>
              <a:t>구매요청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(ZTBMM0011).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t="3082"/>
          <a:stretch/>
        </p:blipFill>
        <p:spPr>
          <a:xfrm>
            <a:off x="5055835" y="1522702"/>
            <a:ext cx="3792296" cy="36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9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 오더 생성</a:t>
                      </a: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ZBRPP0040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ZBRPP0040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보리보리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2024.11.23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/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19" y="1777475"/>
            <a:ext cx="4407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/>
              <a:t>생산 요청 데이터 조회</a:t>
            </a:r>
            <a:r>
              <a:rPr lang="en-US" altLang="ko-KR" sz="1000" dirty="0"/>
              <a:t>, </a:t>
            </a:r>
            <a:r>
              <a:rPr lang="ko-KR" altLang="en-US" sz="1000" dirty="0"/>
              <a:t>생산 오더 데이터 생성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조회 조건에 따라 생산 요청 데이터를 조회할 수 있다</a:t>
            </a:r>
            <a:r>
              <a:rPr lang="en-US" altLang="ko-KR" sz="10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000" dirty="0"/>
              <a:t>조회된 </a:t>
            </a:r>
            <a:r>
              <a:rPr lang="en-US" altLang="ko-KR" sz="1000" dirty="0"/>
              <a:t>ALV</a:t>
            </a:r>
            <a:r>
              <a:rPr lang="ko-KR" altLang="en-US" sz="1000" dirty="0"/>
              <a:t>에서 하나의 행을 선택 후 </a:t>
            </a:r>
            <a:r>
              <a:rPr lang="en-US" altLang="ko-KR" sz="1000" dirty="0"/>
              <a:t>‘</a:t>
            </a:r>
            <a:r>
              <a:rPr lang="ko-KR" altLang="en-US" sz="1000" dirty="0"/>
              <a:t>생산 오더 생성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 클릭 시 해당 데이터에 대한 생산 오더 데이터가 생성된다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생산요청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(ZTBPP0020), </a:t>
            </a:r>
            <a:r>
              <a:rPr lang="ko-KR" altLang="en-US" sz="1000" dirty="0"/>
              <a:t>생산요청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(ZTBPP0021), </a:t>
            </a:r>
            <a:r>
              <a:rPr lang="ko-KR" altLang="en-US" sz="1000" dirty="0"/>
              <a:t>사원 </a:t>
            </a:r>
            <a:r>
              <a:rPr lang="en-US" altLang="ko-KR" sz="1000" dirty="0"/>
              <a:t>Master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(ZTBSD1030), </a:t>
            </a:r>
            <a:r>
              <a:rPr lang="ko-KR" altLang="en-US" sz="1000" dirty="0"/>
              <a:t>생산 오더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(ZTBPP0030), </a:t>
            </a:r>
            <a:r>
              <a:rPr lang="ko-KR" altLang="en-US" sz="1000" dirty="0"/>
              <a:t>생산 오더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(ZTBPP0031)</a:t>
            </a:r>
          </a:p>
        </p:txBody>
      </p:sp>
      <p:pic>
        <p:nvPicPr>
          <p:cNvPr id="5" name="그림 4" descr="텍스트, 소프트웨어, 스크린샷, 폰트이(가) 표시된 사진&#10;&#10;자동 생성된 설명">
            <a:extLst>
              <a:ext uri="{FF2B5EF4-FFF2-40B4-BE49-F238E27FC236}">
                <a16:creationId xmlns:a16="http://schemas.microsoft.com/office/drawing/2014/main" id="{AABE1A65-47ED-0003-2CBB-5D0AC7F8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75" y="1610140"/>
            <a:ext cx="4663933" cy="859711"/>
          </a:xfrm>
          <a:prstGeom prst="rect">
            <a:avLst/>
          </a:prstGeom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51C3501-EE15-BC1F-2420-418E688D3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33" y="2570457"/>
            <a:ext cx="4612048" cy="2420643"/>
          </a:xfrm>
          <a:prstGeom prst="rect">
            <a:avLst/>
          </a:prstGeom>
        </p:spPr>
      </p:pic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6BD8370-969C-4F9E-EE17-0C45FEA61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438" y="3564893"/>
            <a:ext cx="1504721" cy="7247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D8D7EE7-48A5-623A-AB5A-73B3B20194CC}"/>
              </a:ext>
            </a:extLst>
          </p:cNvPr>
          <p:cNvSpPr/>
          <p:nvPr/>
        </p:nvSpPr>
        <p:spPr>
          <a:xfrm>
            <a:off x="4511040" y="2691360"/>
            <a:ext cx="337185" cy="861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25B26E1E-1EE6-34C6-5DD1-B76A2B82A7D8}"/>
              </a:ext>
            </a:extLst>
          </p:cNvPr>
          <p:cNvCxnSpPr>
            <a:cxnSpLocks/>
            <a:endCxn id="3" idx="3"/>
          </p:cNvCxnSpPr>
          <p:nvPr/>
        </p:nvCxnSpPr>
        <p:spPr>
          <a:xfrm>
            <a:off x="4848225" y="2737485"/>
            <a:ext cx="3236934" cy="1189784"/>
          </a:xfrm>
          <a:prstGeom prst="bentConnector3">
            <a:avLst>
              <a:gd name="adj1" fmla="val 12801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7A086D-D000-092A-4165-1237A3B66395}"/>
              </a:ext>
            </a:extLst>
          </p:cNvPr>
          <p:cNvSpPr/>
          <p:nvPr/>
        </p:nvSpPr>
        <p:spPr>
          <a:xfrm>
            <a:off x="4498211" y="3230805"/>
            <a:ext cx="1860679" cy="861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91F26C-0214-CD14-569C-F265D3F25A60}"/>
              </a:ext>
            </a:extLst>
          </p:cNvPr>
          <p:cNvSpPr/>
          <p:nvPr/>
        </p:nvSpPr>
        <p:spPr>
          <a:xfrm>
            <a:off x="6810881" y="2994660"/>
            <a:ext cx="1860679" cy="3222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Straight Arrow Connector 13">
            <a:extLst>
              <a:ext uri="{FF2B5EF4-FFF2-40B4-BE49-F238E27FC236}">
                <a16:creationId xmlns:a16="http://schemas.microsoft.com/office/drawing/2014/main" id="{E38F9925-A799-3804-EB9A-90C1DA4C98D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358890" y="3130199"/>
            <a:ext cx="451991" cy="1436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55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E464FE5-46E0-ED21-5AC2-CFCC8F59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EDAC2902-7D53-142B-7ACC-44BADCB28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059425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검수 처리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ZBRPP0060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ZBRPP0060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보리보리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2024. 11 .30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A270E35A-609F-4D20-6EC3-6EDA3B58EF6A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E4E065AE-45AA-47B7-99F0-8B161781EC90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8F7F0C6D-B802-DD7F-1019-718417672C7C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B871E-AC7F-B685-B364-CF1EC4F31ADA}"/>
              </a:ext>
            </a:extLst>
          </p:cNvPr>
          <p:cNvSpPr txBox="1"/>
          <p:nvPr/>
        </p:nvSpPr>
        <p:spPr>
          <a:xfrm>
            <a:off x="74352" y="1512265"/>
            <a:ext cx="42684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검수 처리 </a:t>
            </a:r>
            <a:r>
              <a:rPr lang="ko-KR" altLang="en-US" sz="1000" dirty="0"/>
              <a:t>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 err="1"/>
              <a:t>생산오더</a:t>
            </a:r>
            <a:r>
              <a:rPr lang="ko-KR" altLang="en-US" sz="1000" dirty="0"/>
              <a:t> </a:t>
            </a:r>
            <a:r>
              <a:rPr lang="en-US" altLang="ko-KR" sz="1000" dirty="0"/>
              <a:t>ITEM</a:t>
            </a:r>
            <a:r>
              <a:rPr lang="ko-KR" altLang="en-US" sz="1000" dirty="0"/>
              <a:t> 리스트에서 생산 완료된 </a:t>
            </a:r>
            <a:r>
              <a:rPr lang="en-US" altLang="ko-KR" sz="1000" dirty="0"/>
              <a:t>ROW</a:t>
            </a:r>
            <a:r>
              <a:rPr lang="ko-KR" altLang="en-US" sz="1000" dirty="0"/>
              <a:t>만 초록색으로 표시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생산 완료된 </a:t>
            </a:r>
            <a:r>
              <a:rPr lang="en-US" altLang="ko-KR" sz="1000" dirty="0"/>
              <a:t>ROW</a:t>
            </a:r>
            <a:r>
              <a:rPr lang="ko-KR" altLang="en-US" sz="1000" dirty="0"/>
              <a:t>를 선택하고 값 입력 버튼을 누르면 검수 결과 입력으로 값이 들어 감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검수 결과 입력에서 온도 습도 불량품 입력 후 등록 버튼을 누르면 검수 내역 테이블에 </a:t>
            </a:r>
            <a:r>
              <a:rPr lang="en-US" altLang="ko-KR" sz="1000" dirty="0"/>
              <a:t>INSERT </a:t>
            </a:r>
            <a:r>
              <a:rPr lang="ko-KR" altLang="en-US" sz="1000" dirty="0"/>
              <a:t>그리고 검수내역 관리 리스트에 바로 업데이트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검수 내역 관리</a:t>
            </a:r>
            <a:r>
              <a:rPr lang="en-US" altLang="ko-KR" sz="1000" dirty="0"/>
              <a:t>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(ZTBPP0040)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5A3A6-6153-C550-BE12-27E6F01E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02" r="813" b="9814"/>
          <a:stretch/>
        </p:blipFill>
        <p:spPr>
          <a:xfrm>
            <a:off x="4448874" y="1493375"/>
            <a:ext cx="4678897" cy="22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6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E3E1F3A-9C74-D76C-12D5-378F0C2D1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94918ACB-BB68-8511-75C1-4234B88A6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441093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생산오더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ZBRPP0070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ZBRPP0070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보리보리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2024. 11 .21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1220DEE0-4F8E-EE95-5126-51C3CEF612AB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FF032353-30B0-C4DA-F100-4CBFD6F41109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7894EA72-E696-50CB-2BA8-8452439C2CC9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2F63F-7B98-BE30-3462-F0E812708213}"/>
              </a:ext>
            </a:extLst>
          </p:cNvPr>
          <p:cNvSpPr txBox="1"/>
          <p:nvPr/>
        </p:nvSpPr>
        <p:spPr>
          <a:xfrm>
            <a:off x="74352" y="1512265"/>
            <a:ext cx="42684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 err="1">
                <a:latin typeface="Malgun Gothic"/>
                <a:ea typeface="Malgun Gothic"/>
                <a:cs typeface="Malgun Gothic"/>
                <a:sym typeface="Malgun Gothic"/>
              </a:rPr>
              <a:t>생산오더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 조회 </a:t>
            </a:r>
            <a:r>
              <a:rPr lang="ko-KR" altLang="en-US" sz="1000" dirty="0"/>
              <a:t>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검색 조건을 입력하고 실행 하면 </a:t>
            </a:r>
            <a:r>
              <a:rPr lang="ko-KR" altLang="en-US" sz="1000" dirty="0" err="1"/>
              <a:t>생산오더</a:t>
            </a:r>
            <a:r>
              <a:rPr lang="ko-KR" altLang="en-US" sz="1000" dirty="0"/>
              <a:t> </a:t>
            </a:r>
            <a:r>
              <a:rPr lang="en-US" altLang="ko-KR" sz="1000" dirty="0"/>
              <a:t>HEADER </a:t>
            </a:r>
            <a:r>
              <a:rPr lang="ko-KR" altLang="en-US" sz="1000" dirty="0"/>
              <a:t>리스트에 값을 표시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상세정보 조회 버튼 클릭 시 </a:t>
            </a:r>
            <a:r>
              <a:rPr lang="ko-KR" altLang="en-US" sz="1000" dirty="0" err="1"/>
              <a:t>생산오더</a:t>
            </a:r>
            <a:r>
              <a:rPr lang="ko-KR" altLang="en-US" sz="1000" dirty="0"/>
              <a:t> </a:t>
            </a:r>
            <a:r>
              <a:rPr lang="en-US" altLang="ko-KR" sz="1000" dirty="0"/>
              <a:t>ITEM </a:t>
            </a:r>
            <a:r>
              <a:rPr lang="ko-KR" altLang="en-US" sz="1000" dirty="0"/>
              <a:t>리스트에 상세 정보 표시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검수 정보 조회 버튼 클릭 시 검수내역 관리 상세 정보 리스트에</a:t>
            </a:r>
            <a:r>
              <a:rPr lang="en-US" altLang="ko-KR" sz="1000" dirty="0"/>
              <a:t> </a:t>
            </a:r>
            <a:r>
              <a:rPr lang="ko-KR" altLang="en-US" sz="1000" dirty="0"/>
              <a:t>정보 표시 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 err="1"/>
              <a:t>생산오더</a:t>
            </a:r>
            <a:r>
              <a:rPr lang="ko-KR" altLang="en-US" sz="1000" dirty="0"/>
              <a:t> </a:t>
            </a:r>
            <a:r>
              <a:rPr lang="en-US" altLang="ko-KR" sz="1000" dirty="0"/>
              <a:t>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(ZTBPP0030)</a:t>
            </a:r>
          </a:p>
          <a:p>
            <a:r>
              <a:rPr lang="ko-KR" altLang="en-US" sz="1000" dirty="0" err="1"/>
              <a:t>생산오더</a:t>
            </a:r>
            <a:r>
              <a:rPr lang="ko-KR" altLang="en-US" sz="1000" dirty="0"/>
              <a:t> </a:t>
            </a:r>
            <a:r>
              <a:rPr lang="en-US" altLang="ko-KR" sz="1000" dirty="0"/>
              <a:t>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(ZTBPP0031)</a:t>
            </a:r>
          </a:p>
          <a:p>
            <a:r>
              <a:rPr lang="ko-KR" altLang="en-US" sz="1000" dirty="0"/>
              <a:t>검수 내역 관리 테이블 </a:t>
            </a:r>
            <a:r>
              <a:rPr lang="en-US" altLang="ko-KR" sz="1000" dirty="0"/>
              <a:t>(ZTBPP0040)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3A457-F060-489F-1D6A-507315AEB8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5" t="3458" r="1496" b="20123"/>
          <a:stretch/>
        </p:blipFill>
        <p:spPr>
          <a:xfrm>
            <a:off x="4490119" y="2985465"/>
            <a:ext cx="4620311" cy="20437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3B8ADF-F53A-5062-0879-E44A6D77F3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00" t="3333" r="3087" b="27160"/>
          <a:stretch/>
        </p:blipFill>
        <p:spPr>
          <a:xfrm>
            <a:off x="4490119" y="1489449"/>
            <a:ext cx="3500381" cy="14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0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28EE0A3-8150-E5D9-0323-EB9C286F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2D286EC8-EB4C-A786-B687-D6EDDA502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6504949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 계획 생성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ZBRPP0090 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ZBRPP0090 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보리보리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2024. 11 .27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B96C3674-4D00-AE74-F98C-093879D0CEF4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B623943E-55C8-0FDD-410A-73BCE56E63D6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4C530468-2C19-DC0A-1962-EFE0DE02F7F7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CB6A7-F25E-1B66-1A26-6018A2C04A5B}"/>
              </a:ext>
            </a:extLst>
          </p:cNvPr>
          <p:cNvSpPr txBox="1"/>
          <p:nvPr/>
        </p:nvSpPr>
        <p:spPr>
          <a:xfrm>
            <a:off x="74352" y="1512265"/>
            <a:ext cx="426845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생산 계획 생성 </a:t>
            </a:r>
            <a:r>
              <a:rPr lang="ko-KR" altLang="en-US" sz="1000" dirty="0"/>
              <a:t>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검색 조건을 입력하고 실행하면 해당 조건에 맞는 판매계획 정보가 판매계획에 표시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상세정보 조회 버튼 클릭 시 판매 계획 상세 정보 표시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생산계획 생성 버튼 클릭 시 생산 계획 생성 그리고 생산계획과</a:t>
            </a:r>
            <a:r>
              <a:rPr lang="en-US" altLang="ko-KR" sz="1000" dirty="0"/>
              <a:t> </a:t>
            </a:r>
            <a:r>
              <a:rPr lang="ko-KR" altLang="en-US" sz="1000" dirty="0"/>
              <a:t>생산 계획 상세 정보에 표시 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생산계획에서 </a:t>
            </a:r>
            <a:r>
              <a:rPr lang="en-US" altLang="ko-KR" sz="1000" dirty="0"/>
              <a:t>ROW </a:t>
            </a:r>
            <a:r>
              <a:rPr lang="ko-KR" altLang="en-US" sz="1000" dirty="0"/>
              <a:t>하나 선택 후 상세정보 조회 버튼 클릭 시 해당하는 상세 정보 생산 계획 상세 정보에 표시 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판매운영계획 </a:t>
            </a:r>
            <a:r>
              <a:rPr lang="en-US" altLang="ko-KR" sz="1000" dirty="0"/>
              <a:t>HEADER</a:t>
            </a:r>
            <a:r>
              <a:rPr lang="ko-KR" altLang="en-US" sz="1000" dirty="0"/>
              <a:t> </a:t>
            </a:r>
            <a:r>
              <a:rPr lang="en-US" altLang="ko-KR" sz="1000" dirty="0"/>
              <a:t>(ZTBSD0010)</a:t>
            </a:r>
          </a:p>
          <a:p>
            <a:r>
              <a:rPr lang="ko-KR" altLang="en-US" sz="1000" dirty="0"/>
              <a:t>판매운영계획 </a:t>
            </a:r>
            <a:r>
              <a:rPr lang="en-US" altLang="ko-KR" sz="1000" dirty="0"/>
              <a:t>ITEM</a:t>
            </a:r>
            <a:r>
              <a:rPr lang="ko-KR" altLang="en-US" sz="1000" dirty="0"/>
              <a:t> </a:t>
            </a:r>
            <a:r>
              <a:rPr lang="en-US" altLang="ko-KR" sz="1000" dirty="0"/>
              <a:t>(ZTBSD0011)</a:t>
            </a:r>
          </a:p>
          <a:p>
            <a:r>
              <a:rPr lang="ko-KR" altLang="en-US" sz="1000" dirty="0"/>
              <a:t>생산계획 </a:t>
            </a:r>
            <a:r>
              <a:rPr lang="en-US" altLang="ko-KR" sz="1000" dirty="0"/>
              <a:t>HEADER</a:t>
            </a:r>
            <a:r>
              <a:rPr lang="ko-KR" altLang="en-US" sz="1000" dirty="0"/>
              <a:t> </a:t>
            </a:r>
            <a:r>
              <a:rPr lang="en-US" altLang="ko-KR" sz="1000" dirty="0"/>
              <a:t>(ZTBPP0010)</a:t>
            </a:r>
          </a:p>
          <a:p>
            <a:r>
              <a:rPr lang="ko-KR" altLang="en-US" sz="1000" dirty="0"/>
              <a:t>생산계획 </a:t>
            </a:r>
            <a:r>
              <a:rPr lang="en-US" altLang="ko-KR" sz="1000" dirty="0"/>
              <a:t>ITEM</a:t>
            </a:r>
            <a:r>
              <a:rPr lang="ko-KR" altLang="en-US" sz="1000" dirty="0"/>
              <a:t> </a:t>
            </a:r>
            <a:r>
              <a:rPr lang="en-US" altLang="ko-KR" sz="1000" dirty="0"/>
              <a:t>(ZTBPP0011)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7A3A64-D8B9-B50F-D0F5-146D017821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9" t="3457" r="814" b="43457"/>
          <a:stretch/>
        </p:blipFill>
        <p:spPr>
          <a:xfrm>
            <a:off x="4456675" y="1512265"/>
            <a:ext cx="4071375" cy="12431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15A86F-A7C6-2203-74CB-0EECFCD0E4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1" t="2781" r="819" b="4944"/>
          <a:stretch/>
        </p:blipFill>
        <p:spPr>
          <a:xfrm>
            <a:off x="4456675" y="2775135"/>
            <a:ext cx="43601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0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5C6D88B-07AF-043D-1FC4-415E00D8D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63487C04-E72A-144F-491B-B03AC414F7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165295"/>
              </p:ext>
            </p:extLst>
          </p:nvPr>
        </p:nvGraphicFramePr>
        <p:xfrm>
          <a:off x="-75" y="-25"/>
          <a:ext cx="9144025" cy="13410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제조 환경 관리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ZBRPP0080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ZBRPP0080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보리보리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2024. 11 .22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F1503648-895F-0E27-965D-7796CA601A71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30E2EE22-F4C4-ECBB-92EA-05656750BA67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B43D11AD-90E2-F401-E2F1-D05813CF7883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43382-30DB-CB67-0A51-A28B52244EB1}"/>
              </a:ext>
            </a:extLst>
          </p:cNvPr>
          <p:cNvSpPr txBox="1"/>
          <p:nvPr/>
        </p:nvSpPr>
        <p:spPr>
          <a:xfrm>
            <a:off x="74352" y="1512265"/>
            <a:ext cx="42684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제조 환경 관리 </a:t>
            </a:r>
            <a:r>
              <a:rPr lang="ko-KR" altLang="en-US" sz="1000" dirty="0"/>
              <a:t>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검색 조건을 입력하고 등록 버튼을 누르면 그에 해당하는 정보를 생산 라인 리스트에 표시 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생산 라인 리스트에서 한 </a:t>
            </a:r>
            <a:r>
              <a:rPr lang="en-US" altLang="ko-KR" sz="1000" dirty="0"/>
              <a:t>ROW </a:t>
            </a:r>
            <a:r>
              <a:rPr lang="ko-KR" altLang="en-US" sz="1000" dirty="0"/>
              <a:t>선택 후 값 변경 버튼 클릭 시</a:t>
            </a:r>
            <a:r>
              <a:rPr lang="en-US" altLang="ko-KR" sz="1000" dirty="0"/>
              <a:t> </a:t>
            </a:r>
            <a:r>
              <a:rPr lang="ko-KR" altLang="en-US" sz="1000" dirty="0"/>
              <a:t>생산 라인 제조환경에 값이 들어 감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</a:rPr>
              <a:t>수정 버튼 클릭 시 온도와 습도를 입력가능 그리고 저장 버튼 클릭 시 저장 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공정환경 관리</a:t>
            </a:r>
            <a:r>
              <a:rPr lang="en-US" altLang="ko-KR" sz="1000" dirty="0"/>
              <a:t>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(ZTBPP0050)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700CA8-4804-109F-B1F5-817DDFB3CF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3" t="1481" r="984" b="21358"/>
          <a:stretch/>
        </p:blipFill>
        <p:spPr>
          <a:xfrm>
            <a:off x="4456675" y="1512265"/>
            <a:ext cx="3405101" cy="1504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B5C049-3F6D-E508-B02C-B299FE77F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275" y="2834704"/>
            <a:ext cx="4049960" cy="22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7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194CECB-01B6-66C7-E4B6-C8FA845D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>
            <a:extLst>
              <a:ext uri="{FF2B5EF4-FFF2-40B4-BE49-F238E27FC236}">
                <a16:creationId xmlns:a16="http://schemas.microsoft.com/office/drawing/2014/main" id="{95C84E98-F06A-B4EC-FCE5-B7F477C03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200140"/>
              </p:ext>
            </p:extLst>
          </p:nvPr>
        </p:nvGraphicFramePr>
        <p:xfrm>
          <a:off x="-75" y="-25"/>
          <a:ext cx="9144025" cy="1493400"/>
        </p:xfrm>
        <a:graphic>
          <a:graphicData uri="http://schemas.openxmlformats.org/drawingml/2006/table">
            <a:tbl>
              <a:tblPr>
                <a:noFill/>
                <a:tableStyleId>{62F893F0-B42F-42D8-8CDB-C17C1E6BACDE}</a:tableStyleId>
              </a:tblPr>
              <a:tblGrid>
                <a:gridCol w="8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기능/개요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ROUTING MASTER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SAPMZBPP0010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T-CODE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ZBPP0010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팀명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보리보리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SAP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설계자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김재하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김건희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</a:t>
                      </a:r>
                      <a:r>
                        <a:rPr lang="en-US" altLang="ko-KR" sz="1000" baseline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12. 04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개발완료일자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2024. 11 .25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개발언어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ABAP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화면레이아웃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5" name="Google Shape;55;p13">
            <a:extLst>
              <a:ext uri="{FF2B5EF4-FFF2-40B4-BE49-F238E27FC236}">
                <a16:creationId xmlns:a16="http://schemas.microsoft.com/office/drawing/2014/main" id="{437E7037-4C2B-2C7D-088B-032C5D6DE0AE}"/>
              </a:ext>
            </a:extLst>
          </p:cNvPr>
          <p:cNvCxnSpPr/>
          <p:nvPr/>
        </p:nvCxnSpPr>
        <p:spPr>
          <a:xfrm>
            <a:off x="4441075" y="1351500"/>
            <a:ext cx="15600" cy="3792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F29C5622-5A90-1C7F-EE4C-B0DCAF2E958B}"/>
              </a:ext>
            </a:extLst>
          </p:cNvPr>
          <p:cNvSpPr/>
          <p:nvPr/>
        </p:nvSpPr>
        <p:spPr>
          <a:xfrm>
            <a:off x="4441075" y="1493375"/>
            <a:ext cx="4702800" cy="36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6F7E6CF4-480C-39B9-D023-EBE77C185F05}"/>
              </a:ext>
            </a:extLst>
          </p:cNvPr>
          <p:cNvSpPr txBox="1"/>
          <p:nvPr/>
        </p:nvSpPr>
        <p:spPr>
          <a:xfrm>
            <a:off x="7429500" y="1664075"/>
            <a:ext cx="277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387F6-B967-10CA-E3EA-98D138D63D19}"/>
              </a:ext>
            </a:extLst>
          </p:cNvPr>
          <p:cNvSpPr txBox="1"/>
          <p:nvPr/>
        </p:nvSpPr>
        <p:spPr>
          <a:xfrm>
            <a:off x="74352" y="1512265"/>
            <a:ext cx="4268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rgbClr val="FF0000"/>
                </a:solidFill>
              </a:rPr>
              <a:t>1. Description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r>
              <a:rPr lang="ko-KR" altLang="en-US" sz="1000" dirty="0"/>
              <a:t>프로그램 설명 </a:t>
            </a:r>
            <a:r>
              <a:rPr lang="en-US" altLang="ko-KR" sz="1000" dirty="0"/>
              <a:t>: </a:t>
            </a:r>
            <a:r>
              <a:rPr lang="en-US" altLang="ko-KR" sz="1000" dirty="0">
                <a:latin typeface="Malgun Gothic"/>
                <a:ea typeface="Malgun Gothic"/>
                <a:cs typeface="Malgun Gothic"/>
                <a:sym typeface="Malgun Gothic"/>
              </a:rPr>
              <a:t>ROUTING MASTER </a:t>
            </a:r>
            <a:r>
              <a:rPr lang="ko-KR" altLang="en-US" sz="1000" dirty="0">
                <a:latin typeface="Malgun Gothic"/>
                <a:ea typeface="Malgun Gothic"/>
                <a:cs typeface="Malgun Gothic"/>
                <a:sym typeface="Malgun Gothic"/>
              </a:rPr>
              <a:t>관리 </a:t>
            </a:r>
            <a:r>
              <a:rPr lang="ko-KR" altLang="en-US" sz="1000" dirty="0"/>
              <a:t>프로그램</a:t>
            </a:r>
            <a:endParaRPr lang="en-US" altLang="ko-KR" sz="1000" dirty="0"/>
          </a:p>
          <a:p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검색 조건을 입력하고 등록 버튼을 누르면 그에 해당하는 값을 </a:t>
            </a:r>
            <a:r>
              <a:rPr lang="en-US" altLang="ko-KR" sz="1000" dirty="0"/>
              <a:t>ROUTING </a:t>
            </a:r>
            <a:r>
              <a:rPr lang="ko-KR" altLang="en-US" sz="1000" dirty="0"/>
              <a:t>리스트에 표시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생성 버튼 클릭 시 팝업을 띄우고 정보를 입력</a:t>
            </a:r>
            <a:r>
              <a:rPr lang="en-US" altLang="ko-KR" sz="1000" dirty="0"/>
              <a:t>,</a:t>
            </a:r>
            <a:r>
              <a:rPr lang="ko-KR" altLang="en-US" sz="1000" dirty="0"/>
              <a:t> 그리고 체크 버튼 클릭 시 </a:t>
            </a:r>
            <a:r>
              <a:rPr lang="ko-KR" altLang="en-US" sz="1000" dirty="0" err="1"/>
              <a:t>컨펌</a:t>
            </a:r>
            <a:r>
              <a:rPr lang="ko-KR" altLang="en-US" sz="1000" dirty="0"/>
              <a:t> 팝업을 띄어서 최종 확인 후 생성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하나의 </a:t>
            </a:r>
            <a:r>
              <a:rPr lang="en-US" altLang="ko-KR" sz="1000" dirty="0"/>
              <a:t>ROW</a:t>
            </a:r>
            <a:r>
              <a:rPr lang="ko-KR" altLang="en-US" sz="1000" dirty="0"/>
              <a:t>를 선택하고 수정 버튼 클릭 시 팝업을 띄우고 정보를 수정</a:t>
            </a:r>
            <a:r>
              <a:rPr lang="en-US" altLang="ko-KR" sz="1000" dirty="0"/>
              <a:t>,</a:t>
            </a:r>
            <a:r>
              <a:rPr lang="ko-KR" altLang="en-US" sz="1000" dirty="0"/>
              <a:t> 그리고 체크 버튼 클릭 시 </a:t>
            </a:r>
            <a:r>
              <a:rPr lang="ko-KR" altLang="en-US" sz="1000" dirty="0" err="1"/>
              <a:t>컨펌</a:t>
            </a:r>
            <a:r>
              <a:rPr lang="ko-KR" altLang="en-US" sz="1000" dirty="0"/>
              <a:t> 팝업을 띄어서 최종 확인 후 수정</a:t>
            </a: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하나의 </a:t>
            </a:r>
            <a:r>
              <a:rPr lang="en-US" altLang="ko-KR" sz="1000" dirty="0"/>
              <a:t>ROW</a:t>
            </a:r>
            <a:r>
              <a:rPr lang="ko-KR" altLang="en-US" sz="1000" dirty="0"/>
              <a:t>를 선택하고 삭제 버튼 클릭 시 </a:t>
            </a:r>
            <a:r>
              <a:rPr lang="ko-KR" altLang="en-US" sz="1000" dirty="0" err="1"/>
              <a:t>컨펌</a:t>
            </a:r>
            <a:r>
              <a:rPr lang="ko-KR" altLang="en-US" sz="1000" dirty="0"/>
              <a:t> 팝업을 띄어서 최종 확인 후 삭제 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2. Tables</a:t>
            </a:r>
          </a:p>
          <a:p>
            <a:r>
              <a:rPr lang="ko-KR" altLang="en-US" sz="1000" dirty="0"/>
              <a:t>라우팅 </a:t>
            </a:r>
            <a:r>
              <a:rPr lang="en-US" altLang="ko-KR" sz="1000" dirty="0"/>
              <a:t>Master HEADER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(ZTBPP0060)</a:t>
            </a:r>
          </a:p>
          <a:p>
            <a:r>
              <a:rPr lang="ko-KR" altLang="en-US" sz="1000" dirty="0"/>
              <a:t>라우팅 </a:t>
            </a:r>
            <a:r>
              <a:rPr lang="en-US" altLang="ko-KR" sz="1000" dirty="0"/>
              <a:t>Master ITEM </a:t>
            </a:r>
            <a:r>
              <a:rPr lang="ko-KR" altLang="en-US" sz="1000" dirty="0"/>
              <a:t>테이블 </a:t>
            </a:r>
            <a:r>
              <a:rPr lang="en-US" altLang="ko-KR" sz="1000" dirty="0"/>
              <a:t>(ZTBPP0061)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E4FCDC-869D-082C-992E-AA91125611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7" t="2855" r="13262" b="3585"/>
          <a:stretch/>
        </p:blipFill>
        <p:spPr>
          <a:xfrm>
            <a:off x="4456675" y="3282128"/>
            <a:ext cx="2972825" cy="18464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6EAF86-2D18-435B-ED65-E2D07986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170" b="29034"/>
          <a:stretch/>
        </p:blipFill>
        <p:spPr>
          <a:xfrm>
            <a:off x="4441000" y="1493375"/>
            <a:ext cx="4473394" cy="17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393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1593</Words>
  <Application>Microsoft Office PowerPoint</Application>
  <PresentationFormat>화면 슬라이드 쇼(16:9)</PresentationFormat>
  <Paragraphs>460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Malgun Gothic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soldesk</dc:creator>
  <cp:lastModifiedBy>Jung Hoon Ha</cp:lastModifiedBy>
  <cp:revision>20</cp:revision>
  <dcterms:modified xsi:type="dcterms:W3CDTF">2024-12-05T03:32:36Z</dcterms:modified>
</cp:coreProperties>
</file>